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96" r:id="rId3"/>
    <p:sldId id="314" r:id="rId4"/>
    <p:sldId id="316" r:id="rId5"/>
    <p:sldId id="304" r:id="rId6"/>
    <p:sldId id="320" r:id="rId7"/>
    <p:sldId id="313" r:id="rId8"/>
    <p:sldId id="317" r:id="rId9"/>
    <p:sldId id="318" r:id="rId10"/>
    <p:sldId id="315" r:id="rId11"/>
    <p:sldId id="298" r:id="rId12"/>
    <p:sldId id="307" r:id="rId13"/>
    <p:sldId id="319" r:id="rId14"/>
    <p:sldId id="299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77203" autoAdjust="0"/>
  </p:normalViewPr>
  <p:slideViewPr>
    <p:cSldViewPr snapToGrid="0">
      <p:cViewPr varScale="1">
        <p:scale>
          <a:sx n="88" d="100"/>
          <a:sy n="88" d="100"/>
        </p:scale>
        <p:origin x="150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AC28-A929-441C-B26F-33372D7AE1E9}" type="datetime1">
              <a:rPr lang="de-DE" smtClean="0"/>
              <a:t>11.12.2019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6BEF-7509-4BB5-B095-4F03E42167A1}" type="datetime1">
              <a:rPr lang="de-DE" smtClean="0"/>
              <a:t>11.12.2019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A19A28-71E2-4E92-9978-57F0848F3467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B75D2A7-CDF9-4C4B-B580-1432AC32AB98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D4EC88-24C7-4B99-9581-356DE09D2BA2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B845CB-A69F-4DFD-B35B-E7C972EA0B86}" type="datetime1">
              <a:rPr lang="de-DE" smtClean="0"/>
              <a:t>11.12.2019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7.png"/><Relationship Id="rId3" Type="http://schemas.microsoft.com/office/2007/relationships/media" Target="../media/media2.mp4"/><Relationship Id="rId21" Type="http://schemas.openxmlformats.org/officeDocument/2006/relationships/image" Target="../media/image30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26.png"/><Relationship Id="rId2" Type="http://schemas.openxmlformats.org/officeDocument/2006/relationships/video" Target="../media/media1.mp4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10.png"/><Relationship Id="rId10" Type="http://schemas.openxmlformats.org/officeDocument/2006/relationships/video" Target="../media/media5.mp4"/><Relationship Id="rId19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1.png"/><Relationship Id="rId3" Type="http://schemas.openxmlformats.org/officeDocument/2006/relationships/image" Target="../media/image100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7E14-AE95-4CC7-86B6-251F6FF7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6C930-BB32-4C38-85FE-33E5DEC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66F51-B961-4975-95CE-2E4DF04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1C359-E44F-4BD8-94E5-CCECA973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89359F3-02D4-4919-B47E-E439EE382A1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74"/>
          <a:stretch/>
        </p:blipFill>
        <p:spPr>
          <a:xfrm>
            <a:off x="476310" y="4253145"/>
            <a:ext cx="1325027" cy="1327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D2DFD2-DF25-4AC6-B26F-F0417228BDF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476310" y="1958404"/>
            <a:ext cx="1325027" cy="13312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F90877-C4FD-4AF8-B9D1-FF536E8D2276}"/>
              </a:ext>
            </a:extLst>
          </p:cNvPr>
          <p:cNvSpPr txBox="1"/>
          <p:nvPr/>
        </p:nvSpPr>
        <p:spPr>
          <a:xfrm>
            <a:off x="796421" y="10014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F6D375-59FB-45D8-98B3-BF6F25FD8F4E}"/>
              </a:ext>
            </a:extLst>
          </p:cNvPr>
          <p:cNvSpPr txBox="1"/>
          <p:nvPr/>
        </p:nvSpPr>
        <p:spPr>
          <a:xfrm>
            <a:off x="2885341" y="1001435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6AE4292-46E6-4377-AB60-55C0F307BC5B}"/>
              </a:ext>
            </a:extLst>
          </p:cNvPr>
          <p:cNvSpPr txBox="1"/>
          <p:nvPr/>
        </p:nvSpPr>
        <p:spPr>
          <a:xfrm>
            <a:off x="6417149" y="10120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Loss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73742C-BB36-40B1-B822-07F837A261EE}"/>
              </a:ext>
            </a:extLst>
          </p:cNvPr>
          <p:cNvSpPr txBox="1"/>
          <p:nvPr/>
        </p:nvSpPr>
        <p:spPr>
          <a:xfrm>
            <a:off x="8674215" y="999652"/>
            <a:ext cx="280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Loss (L1 + Rendering)</a:t>
            </a:r>
            <a:endParaRPr lang="de-DE" dirty="0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86064BE0-858A-4277-B4A5-E228C2F80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031386" y="3746656"/>
            <a:ext cx="3153753" cy="2365315"/>
          </a:xfrm>
          <a:prstGeom prst="rect">
            <a:avLst/>
          </a:prstGeom>
        </p:spPr>
      </p:pic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A8D70368-753C-4729-BB95-9C111D088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31386" y="1381341"/>
            <a:ext cx="3153753" cy="2365315"/>
          </a:xfrm>
          <a:prstGeom prst="rect">
            <a:avLst/>
          </a:prstGeom>
        </p:spPr>
      </p:pic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A812F717-D4B8-45FF-999F-330F149A14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266030" y="3746657"/>
            <a:ext cx="3153752" cy="2365314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C855309B-344D-4CE3-B160-E4334B6F13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66027" y="1381340"/>
            <a:ext cx="3153754" cy="2365316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5FACAA1E-D92A-4452-9069-5B11136CA87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500670" y="1381340"/>
            <a:ext cx="3153754" cy="236531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181B0D20-65FB-4173-97B5-8A9F007BB2E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500670" y="3746656"/>
            <a:ext cx="3153754" cy="2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– 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Mitsuba 2 still not released</a:t>
            </a:r>
          </a:p>
          <a:p>
            <a:pPr lvl="1"/>
            <a:r>
              <a:rPr lang="en-GB" dirty="0"/>
              <a:t>Fall back to Redner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endParaRPr lang="en-GB" dirty="0"/>
          </a:p>
          <a:p>
            <a:r>
              <a:rPr lang="en-GB" dirty="0"/>
              <a:t>Redner is not compatible with Windows</a:t>
            </a:r>
          </a:p>
          <a:p>
            <a:pPr lvl="1"/>
            <a:r>
              <a:rPr lang="en-GB" dirty="0"/>
              <a:t>Patch Redner code (MSVC </a:t>
            </a:r>
            <a:r>
              <a:rPr lang="en-GB" dirty="0" err="1"/>
              <a:t>intrinsics</a:t>
            </a:r>
            <a:r>
              <a:rPr lang="en-GB" dirty="0"/>
              <a:t>, install script)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OpenEXR</a:t>
            </a:r>
            <a:r>
              <a:rPr lang="en-GB" dirty="0"/>
              <a:t> python bindings (no Windows compatibility)</a:t>
            </a:r>
            <a:r>
              <a:rPr lang="de-DE" b="1" dirty="0"/>
              <a:t> </a:t>
            </a:r>
          </a:p>
          <a:p>
            <a:pPr lvl="1"/>
            <a:r>
              <a:rPr lang="en-GB" dirty="0"/>
              <a:t>Patch </a:t>
            </a:r>
            <a:r>
              <a:rPr lang="en-GB" dirty="0" err="1"/>
              <a:t>OpenEXRPython</a:t>
            </a:r>
            <a:r>
              <a:rPr lang="en-GB" dirty="0"/>
              <a:t> code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/>
              <a:t>Redner GPU (CUDA) not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Windows</a:t>
            </a:r>
          </a:p>
          <a:p>
            <a:pPr lvl="1"/>
            <a:r>
              <a:rPr lang="de-DE" dirty="0"/>
              <a:t>Patch Redner Code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GB" dirty="0"/>
              <a:t>Send PR to upstream repository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Integration into Rendering Loss and current structure</a:t>
            </a:r>
          </a:p>
          <a:p>
            <a:pPr lvl="1"/>
            <a:r>
              <a:rPr lang="en-US" dirty="0"/>
              <a:t>Orthographic rendering</a:t>
            </a:r>
          </a:p>
          <a:p>
            <a:pPr lvl="1"/>
            <a:r>
              <a:rPr lang="en-US" dirty="0"/>
              <a:t>CUDA compatibility</a:t>
            </a:r>
          </a:p>
          <a:p>
            <a:pPr lvl="1"/>
            <a:r>
              <a:rPr lang="en-US" dirty="0"/>
              <a:t>Significantly increased training time</a:t>
            </a:r>
          </a:p>
          <a:p>
            <a:pPr lvl="1"/>
            <a:r>
              <a:rPr lang="en-US" dirty="0"/>
              <a:t>Evaluation</a:t>
            </a:r>
            <a:endParaRPr lang="en-GB" dirty="0"/>
          </a:p>
          <a:p>
            <a:endParaRPr lang="en-GB" b="1" dirty="0"/>
          </a:p>
          <a:p>
            <a:endParaRPr lang="en-GB" b="1" dirty="0"/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08194F-D5B2-4C21-AD07-BD857C531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1AED68-7B7D-4D37-B739-81949C9DF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AB54C6-9575-4059-AE31-B861D5E8A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4D70E-F839-4FC7-862C-18F5A669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10AC8E-8C2D-44EB-B3B4-F1EDC04B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FD7F71-D4FF-442F-A082-567118B2E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97" y="1200212"/>
            <a:ext cx="9869832" cy="286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71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database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testing and training code for the network</a:t>
            </a:r>
          </a:p>
          <a:p>
            <a:pPr lvl="1"/>
            <a:r>
              <a:rPr lang="en-US" dirty="0"/>
              <a:t>Contact authors for training code</a:t>
            </a:r>
          </a:p>
          <a:p>
            <a:pPr lvl="1"/>
            <a:r>
              <a:rPr lang="en-US" dirty="0"/>
              <a:t>Fallback: Re-implementation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Acquire code for Mitsuba 2</a:t>
            </a:r>
          </a:p>
          <a:p>
            <a:pPr lvl="1"/>
            <a:r>
              <a:rPr lang="en-US" dirty="0"/>
              <a:t>Not yet officially released</a:t>
            </a:r>
          </a:p>
          <a:p>
            <a:pPr lvl="1"/>
            <a:r>
              <a:rPr lang="en-US" dirty="0"/>
              <a:t>Fallback: Use other renderer like render (Li et al., 2018)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599684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5771233" y="2152121"/>
            <a:ext cx="0" cy="107725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172425" y="1411499"/>
            <a:ext cx="3197616" cy="740622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Physically-based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</a:p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Renderer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362031" y="3229373"/>
            <a:ext cx="810712" cy="74062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2019565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861524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861524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2019565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497183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433914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38585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419758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42222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739928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1298941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database</a:t>
            </a:r>
          </a:p>
          <a:p>
            <a:r>
              <a:rPr lang="en-US" dirty="0"/>
              <a:t>Acquire testing and training code for the network</a:t>
            </a:r>
          </a:p>
          <a:p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US" dirty="0"/>
              <a:t>Acquire code for Mitsuba 2</a:t>
            </a:r>
            <a:endParaRPr lang="en-GB" dirty="0"/>
          </a:p>
          <a:p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34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918AB-FAF1-47C3-8921-4D3AA62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13214B-1CC0-4CED-B1F4-49C6A143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E3FC91-381E-477A-A53C-70624A88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88B73-B492-4C1D-87DB-0883AFBD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BFBA52-4991-4A5C-9BF6-7685878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pic>
        <p:nvPicPr>
          <p:cNvPr id="7" name="Grafik 6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9C6EA0D9-089B-4CD1-AD12-C077F8F09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457" y="2904359"/>
            <a:ext cx="5562596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200212"/>
            <a:ext cx="7043608" cy="4798945"/>
          </a:xfrm>
        </p:spPr>
        <p:txBody>
          <a:bodyPr>
            <a:normAutofit/>
          </a:bodyPr>
          <a:lstStyle/>
          <a:p>
            <a:r>
              <a:rPr lang="en-GB" dirty="0"/>
              <a:t>Single-view Model (</a:t>
            </a:r>
            <a:r>
              <a:rPr lang="en-US" dirty="0" err="1"/>
              <a:t>Deschaintre</a:t>
            </a:r>
            <a:r>
              <a:rPr lang="en-US" dirty="0"/>
              <a:t> et al., 2018)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/>
              <a:t>Report </a:t>
            </a:r>
            <a:r>
              <a:rPr lang="de-DE" dirty="0" err="1"/>
              <a:t>bugs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GB" dirty="0"/>
          </a:p>
          <a:p>
            <a:endParaRPr lang="en-GB" dirty="0"/>
          </a:p>
          <a:p>
            <a:r>
              <a:rPr lang="en-GB" dirty="0"/>
              <a:t>Multi-view Model (</a:t>
            </a:r>
            <a:r>
              <a:rPr lang="en-US" dirty="0" err="1"/>
              <a:t>Deschaintre</a:t>
            </a:r>
            <a:r>
              <a:rPr lang="en-US" dirty="0"/>
              <a:t> et al., 2019)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 </a:t>
            </a:r>
            <a:br>
              <a:rPr lang="de-DE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/>
              <a:t>→ </a:t>
            </a:r>
            <a:r>
              <a:rPr lang="de-DE" dirty="0" err="1"/>
              <a:t>Only</a:t>
            </a:r>
            <a:r>
              <a:rPr lang="de-DE" dirty="0"/>
              <a:t> 40 </a:t>
            </a:r>
            <a:r>
              <a:rPr lang="de-DE" dirty="0" err="1"/>
              <a:t>LoC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single-view </a:t>
            </a:r>
            <a:r>
              <a:rPr lang="de-DE" dirty="0" err="1"/>
              <a:t>model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646A11-24BC-476D-86DE-7B6A4697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3" y="1200144"/>
            <a:ext cx="2868214" cy="4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60EB7-839E-4E4C-8EC9-534F0EF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BCC735-0B9E-4C24-A48C-80FBD46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3BA7E7-93F6-459D-A407-B0B4BA71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4EB64F-9007-43CB-9273-96406BD5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BFBB0070-A77A-436B-A4D0-8F91E016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575" y="1822149"/>
            <a:ext cx="5562596" cy="13906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6BE85E-F537-4C98-A0C5-FED8C0827B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628997" y="1822149"/>
            <a:ext cx="1384133" cy="1390650"/>
          </a:xfrm>
          <a:prstGeom prst="rect">
            <a:avLst/>
          </a:prstGeom>
        </p:spPr>
      </p:pic>
      <p:pic>
        <p:nvPicPr>
          <p:cNvPr id="9" name="Grafik 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FB2F9438-AEBF-4A13-B2B7-570A36DF1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571" y="4146767"/>
            <a:ext cx="5562600" cy="139065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6434D04-38EC-4038-8E77-D41886633F97}"/>
              </a:ext>
            </a:extLst>
          </p:cNvPr>
          <p:cNvCxnSpPr/>
          <p:nvPr/>
        </p:nvCxnSpPr>
        <p:spPr>
          <a:xfrm>
            <a:off x="7911871" y="3352800"/>
            <a:ext cx="0" cy="65314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FDD27BD-DA37-4704-B0C2-16B809D417B8}"/>
              </a:ext>
            </a:extLst>
          </p:cNvPr>
          <p:cNvSpPr/>
          <p:nvPr/>
        </p:nvSpPr>
        <p:spPr>
          <a:xfrm>
            <a:off x="2879786" y="2078720"/>
            <a:ext cx="1384133" cy="877508"/>
          </a:xfrm>
          <a:prstGeom prst="round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  <a:endParaRPr lang="de-DE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C1F50D2-38AF-45CD-A016-B63A3A582B05}"/>
              </a:ext>
            </a:extLst>
          </p:cNvPr>
          <p:cNvCxnSpPr>
            <a:stCxn id="8" idx="3"/>
            <a:endCxn id="13" idx="1"/>
          </p:cNvCxnSpPr>
          <p:nvPr/>
        </p:nvCxnSpPr>
        <p:spPr>
          <a:xfrm>
            <a:off x="2013130" y="2517474"/>
            <a:ext cx="8666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776B679-E6C2-4FF0-9595-541DAF31E301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4263919" y="2517474"/>
            <a:ext cx="866656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40CF70D-4D76-43CA-B958-F8B1C5322F15}"/>
              </a:ext>
            </a:extLst>
          </p:cNvPr>
          <p:cNvSpPr txBox="1"/>
          <p:nvPr/>
        </p:nvSpPr>
        <p:spPr>
          <a:xfrm>
            <a:off x="8007366" y="349511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26032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From L1 to Mixed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L1 loss between SVBRDF maps was implemented last time</a:t>
                </a:r>
              </a:p>
              <a:p>
                <a:pPr marL="0" indent="0">
                  <a:buNone/>
                </a:pP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−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Now: Mixed Loss</a:t>
                </a:r>
                <a:r>
                  <a:rPr lang="en-US" dirty="0"/>
                  <a:t> 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Rendering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br>
                  <a:rPr lang="en-GB" dirty="0"/>
                </a:br>
                <a:endParaRPr lang="en-GB" dirty="0"/>
              </a:p>
              <a:p>
                <a:endParaRPr lang="de-DE" dirty="0"/>
              </a:p>
              <a:p>
                <a:r>
                  <a:rPr lang="de-DE" dirty="0"/>
                  <a:t>Rendering </a:t>
                </a:r>
                <a:r>
                  <a:rPr lang="de-DE" dirty="0" err="1"/>
                  <a:t>operator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dirty="0"/>
                  <a:t> r</a:t>
                </a:r>
                <a:r>
                  <a:rPr lang="en-GB" dirty="0" err="1"/>
                  <a:t>equires</a:t>
                </a:r>
                <a:r>
                  <a:rPr lang="en-GB" dirty="0"/>
                  <a:t> a differentiable renderer and scene(s)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8663EE-7674-4CEC-98EF-3BFB51E9FA1E}"/>
              </a:ext>
            </a:extLst>
          </p:cNvPr>
          <p:cNvGrpSpPr/>
          <p:nvPr/>
        </p:nvGrpSpPr>
        <p:grpSpPr>
          <a:xfrm>
            <a:off x="1857644" y="1988863"/>
            <a:ext cx="9217856" cy="664017"/>
            <a:chOff x="1895585" y="1868487"/>
            <a:chExt cx="9217856" cy="664017"/>
          </a:xfrm>
        </p:grpSpPr>
        <p:pic>
          <p:nvPicPr>
            <p:cNvPr id="14" name="Grafik 13" descr="Ein Bild, das Person, Mann, Platz, Spieler enthält.&#10;&#10;Automatisch generierte Beschreibung">
              <a:extLst>
                <a:ext uri="{FF2B5EF4-FFF2-40B4-BE49-F238E27FC236}">
                  <a16:creationId xmlns:a16="http://schemas.microsoft.com/office/drawing/2014/main" id="{7868C8EA-E9CE-4E22-AEF3-EC31A50B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585" y="1868489"/>
              <a:ext cx="662315" cy="662315"/>
            </a:xfrm>
            <a:prstGeom prst="rect">
              <a:avLst/>
            </a:prstGeom>
          </p:spPr>
        </p:pic>
        <p:pic>
          <p:nvPicPr>
            <p:cNvPr id="17" name="Grafik 16" descr="Ein Bild, das Mann, Platz, stehend, Skifahren enthält.&#10;&#10;Automatisch generierte Beschreibung">
              <a:extLst>
                <a:ext uri="{FF2B5EF4-FFF2-40B4-BE49-F238E27FC236}">
                  <a16:creationId xmlns:a16="http://schemas.microsoft.com/office/drawing/2014/main" id="{8368E56B-333A-454F-8432-0D77161E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542" y="1868490"/>
              <a:ext cx="662315" cy="662315"/>
            </a:xfrm>
            <a:prstGeom prst="rect">
              <a:avLst/>
            </a:prstGeom>
          </p:spPr>
        </p:pic>
        <p:pic>
          <p:nvPicPr>
            <p:cNvPr id="19" name="Grafik 18" descr="Ein Bild, das Gebäude, Bett, sitzend, Boden enthält.&#10;&#10;Automatisch generierte Beschreibung">
              <a:extLst>
                <a:ext uri="{FF2B5EF4-FFF2-40B4-BE49-F238E27FC236}">
                  <a16:creationId xmlns:a16="http://schemas.microsoft.com/office/drawing/2014/main" id="{A3244F85-14D9-4893-81A6-BC4567BCB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82" y="1868489"/>
              <a:ext cx="662315" cy="662315"/>
            </a:xfrm>
            <a:prstGeom prst="rect">
              <a:avLst/>
            </a:prstGeom>
          </p:spPr>
        </p:pic>
        <p:pic>
          <p:nvPicPr>
            <p:cNvPr id="21" name="Grafik 20" descr="Ein Bild, das sitzend, klein, rot, Tisch enthält.&#10;&#10;Automatisch generierte Beschreibung">
              <a:extLst>
                <a:ext uri="{FF2B5EF4-FFF2-40B4-BE49-F238E27FC236}">
                  <a16:creationId xmlns:a16="http://schemas.microsoft.com/office/drawing/2014/main" id="{0FA0D22F-201D-4F5E-A2C9-FCD62E85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126" y="1868487"/>
              <a:ext cx="662315" cy="662315"/>
            </a:xfrm>
            <a:prstGeom prst="rect">
              <a:avLst/>
            </a:prstGeom>
          </p:spPr>
        </p:pic>
        <p:pic>
          <p:nvPicPr>
            <p:cNvPr id="23" name="Grafik 22" descr="Ein Bild, das drinnen, Gebäude, sitzend, weiß enthält.&#10;&#10;Automatisch generierte Beschreibung">
              <a:extLst>
                <a:ext uri="{FF2B5EF4-FFF2-40B4-BE49-F238E27FC236}">
                  <a16:creationId xmlns:a16="http://schemas.microsoft.com/office/drawing/2014/main" id="{CBDF02E1-62AF-416B-9753-8A0824C7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758" y="1868489"/>
              <a:ext cx="662315" cy="662315"/>
            </a:xfrm>
            <a:prstGeom prst="rect">
              <a:avLst/>
            </a:prstGeom>
          </p:spPr>
        </p:pic>
        <p:pic>
          <p:nvPicPr>
            <p:cNvPr id="25" name="Grafik 24" descr="Ein Bild, das Boden, drinnen, schwarz, weiß enthält.&#10;&#10;Automatisch generierte Beschreibung">
              <a:extLst>
                <a:ext uri="{FF2B5EF4-FFF2-40B4-BE49-F238E27FC236}">
                  <a16:creationId xmlns:a16="http://schemas.microsoft.com/office/drawing/2014/main" id="{2C341C3A-18D5-4505-A9E1-856F42CB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563" y="1868489"/>
              <a:ext cx="662315" cy="66231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5AEDAB-52B6-4929-B1C3-C43B3C91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564" y="1868488"/>
              <a:ext cx="662315" cy="662315"/>
            </a:xfrm>
            <a:prstGeom prst="rect">
              <a:avLst/>
            </a:prstGeom>
          </p:spPr>
        </p:pic>
        <p:pic>
          <p:nvPicPr>
            <p:cNvPr id="29" name="Grafik 28" descr="Ein Bild, das drinnen, Boden, Gebäude, schwarz enthält.&#10;&#10;Automatisch generierte Beschreibung">
              <a:extLst>
                <a:ext uri="{FF2B5EF4-FFF2-40B4-BE49-F238E27FC236}">
                  <a16:creationId xmlns:a16="http://schemas.microsoft.com/office/drawing/2014/main" id="{F1EA3CF2-E52A-42A8-8BED-A8FE0572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163" y="1870189"/>
              <a:ext cx="662315" cy="662315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D85F07C-17F4-4118-8BD1-1C62CA0DB3E4}"/>
              </a:ext>
            </a:extLst>
          </p:cNvPr>
          <p:cNvGrpSpPr/>
          <p:nvPr/>
        </p:nvGrpSpPr>
        <p:grpSpPr>
          <a:xfrm>
            <a:off x="2713970" y="3620467"/>
            <a:ext cx="6401862" cy="662315"/>
            <a:chOff x="2713970" y="3489833"/>
            <a:chExt cx="6401862" cy="662315"/>
          </a:xfrm>
        </p:grpSpPr>
        <p:pic>
          <p:nvPicPr>
            <p:cNvPr id="49" name="Grafik 48" descr="Ein Bild, das drinnen, Bett, sitzend, Katze enthält.&#10;&#10;Automatisch generierte Beschreibung">
              <a:extLst>
                <a:ext uri="{FF2B5EF4-FFF2-40B4-BE49-F238E27FC236}">
                  <a16:creationId xmlns:a16="http://schemas.microsoft.com/office/drawing/2014/main" id="{9B8435A1-33BB-4F68-9EFA-2160095F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572" y="3489833"/>
              <a:ext cx="2649260" cy="662315"/>
            </a:xfrm>
            <a:prstGeom prst="rect">
              <a:avLst/>
            </a:prstGeom>
          </p:spPr>
        </p:pic>
        <p:pic>
          <p:nvPicPr>
            <p:cNvPr id="52" name="Grafik 51" descr="Ein Bild, das schwarz, weiß, suchend, Katze enthält.&#10;&#10;Automatisch generierte Beschreibung">
              <a:extLst>
                <a:ext uri="{FF2B5EF4-FFF2-40B4-BE49-F238E27FC236}">
                  <a16:creationId xmlns:a16="http://schemas.microsoft.com/office/drawing/2014/main" id="{C83FA625-4863-46B0-9C35-993952E9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970" y="3489833"/>
              <a:ext cx="2649260" cy="662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Renderer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FFB5E-284D-4646-A518-11EA172A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simple </a:t>
            </a:r>
            <a:r>
              <a:rPr lang="en-GB"/>
              <a:t>differentiable renderer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Only considers direct illumination</a:t>
            </a:r>
          </a:p>
          <a:p>
            <a:pPr lvl="1"/>
            <a:r>
              <a:rPr lang="en-GB" dirty="0"/>
              <a:t>Lambertian diffuse term </a:t>
            </a:r>
          </a:p>
          <a:p>
            <a:pPr lvl="1"/>
            <a:r>
              <a:rPr lang="en-GB" dirty="0"/>
              <a:t>Cook-Torrance specular model</a:t>
            </a:r>
          </a:p>
          <a:p>
            <a:pPr lvl="1"/>
            <a:r>
              <a:rPr lang="en-GB" dirty="0"/>
              <a:t>Renders SVBRDF on flat material patch in the origin (virtual orthographic camera)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pic>
        <p:nvPicPr>
          <p:cNvPr id="9" name="Grafik 8" descr="Ein Bild, das Tisch, sitzend, dunkel, Computer enthält.&#10;&#10;Automatisch generierte Beschreibung">
            <a:extLst>
              <a:ext uri="{FF2B5EF4-FFF2-40B4-BE49-F238E27FC236}">
                <a16:creationId xmlns:a16="http://schemas.microsoft.com/office/drawing/2014/main" id="{9B736CF0-AFBB-4193-B06E-DAEB6CFB20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158" y="3680728"/>
            <a:ext cx="2586946" cy="1940210"/>
          </a:xfrm>
          <a:prstGeom prst="rect">
            <a:avLst/>
          </a:prstGeom>
        </p:spPr>
      </p:pic>
      <p:pic>
        <p:nvPicPr>
          <p:cNvPr id="10" name="Grafik 9" descr="Ein Bild, das Kuchen, Stück, Natur, schließen enthält.&#10;&#10;Automatisch generierte Beschreibung">
            <a:extLst>
              <a:ext uri="{FF2B5EF4-FFF2-40B4-BE49-F238E27FC236}">
                <a16:creationId xmlns:a16="http://schemas.microsoft.com/office/drawing/2014/main" id="{8390BBF6-2975-4175-87C4-B58C6D941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603" y="3680728"/>
            <a:ext cx="1940209" cy="1940209"/>
          </a:xfrm>
          <a:prstGeom prst="rect">
            <a:avLst/>
          </a:prstGeom>
        </p:spPr>
      </p:pic>
      <p:pic>
        <p:nvPicPr>
          <p:cNvPr id="12" name="Grafik 11" descr="Ein Bild, das Gebäude, alt, sitzend, Stein enthält.&#10;&#10;Automatisch generierte Beschreibung">
            <a:extLst>
              <a:ext uri="{FF2B5EF4-FFF2-40B4-BE49-F238E27FC236}">
                <a16:creationId xmlns:a16="http://schemas.microsoft.com/office/drawing/2014/main" id="{A1EDC066-3E3E-4591-A102-BFEC9C083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56" y="3739354"/>
            <a:ext cx="2438400" cy="24384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5AAA4C2-65FA-407F-86F4-F0603DFF98D9}"/>
              </a:ext>
            </a:extLst>
          </p:cNvPr>
          <p:cNvSpPr/>
          <p:nvPr/>
        </p:nvSpPr>
        <p:spPr>
          <a:xfrm>
            <a:off x="3796642" y="3972610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9F1524-16D7-4C77-B145-D28D5C6D5CEA}"/>
              </a:ext>
            </a:extLst>
          </p:cNvPr>
          <p:cNvSpPr/>
          <p:nvPr/>
        </p:nvSpPr>
        <p:spPr>
          <a:xfrm rot="1671916">
            <a:off x="284974" y="4200768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5B3F546-0D98-4AE2-A492-EF77C41E5C8D}"/>
              </a:ext>
            </a:extLst>
          </p:cNvPr>
          <p:cNvCxnSpPr>
            <a:cxnSpLocks/>
          </p:cNvCxnSpPr>
          <p:nvPr/>
        </p:nvCxnSpPr>
        <p:spPr>
          <a:xfrm flipH="1" flipV="1">
            <a:off x="2424715" y="3739354"/>
            <a:ext cx="1" cy="12192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6CF20C-6CD9-4E41-978E-62A4E5C7B170}"/>
              </a:ext>
            </a:extLst>
          </p:cNvPr>
          <p:cNvCxnSpPr>
            <a:cxnSpLocks/>
          </p:cNvCxnSpPr>
          <p:nvPr/>
        </p:nvCxnSpPr>
        <p:spPr>
          <a:xfrm flipH="1" flipV="1">
            <a:off x="1697672" y="4485923"/>
            <a:ext cx="727043" cy="472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96A4CA7-663A-4AEC-9CB8-C4BA732ECC35}"/>
              </a:ext>
            </a:extLst>
          </p:cNvPr>
          <p:cNvCxnSpPr>
            <a:cxnSpLocks/>
          </p:cNvCxnSpPr>
          <p:nvPr/>
        </p:nvCxnSpPr>
        <p:spPr>
          <a:xfrm flipV="1">
            <a:off x="2424715" y="4664520"/>
            <a:ext cx="1298199" cy="2940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58F69C0-7F58-44CE-905B-4FD350EBDB63}"/>
              </a:ext>
            </a:extLst>
          </p:cNvPr>
          <p:cNvSpPr txBox="1"/>
          <p:nvPr/>
        </p:nvSpPr>
        <p:spPr>
          <a:xfrm>
            <a:off x="6045496" y="563426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Perspective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199EF74-383D-4E68-8DB2-F8B4CC16332A}"/>
              </a:ext>
            </a:extLst>
          </p:cNvPr>
          <p:cNvSpPr txBox="1"/>
          <p:nvPr/>
        </p:nvSpPr>
        <p:spPr>
          <a:xfrm>
            <a:off x="9384194" y="5634268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Orthographic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8EF01-015A-4DB8-8F07-766B4B3C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Scenes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BBA63-797B-4A8A-9CD1-6AA29B84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Scenes </a:t>
            </a:r>
            <a:r>
              <a:rPr lang="de-DE" dirty="0" err="1"/>
              <a:t>used</a:t>
            </a:r>
            <a:r>
              <a:rPr lang="de-DE" dirty="0"/>
              <a:t> in Rendering Loss</a:t>
            </a:r>
          </a:p>
          <a:p>
            <a:pPr lvl="1"/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light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de-DE" dirty="0" err="1"/>
              <a:t>Randomly</a:t>
            </a:r>
            <a:r>
              <a:rPr lang="de-DE" dirty="0"/>
              <a:t> </a:t>
            </a:r>
            <a:r>
              <a:rPr lang="de-DE" dirty="0" err="1"/>
              <a:t>sampled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 and light </a:t>
            </a:r>
            <a:r>
              <a:rPr lang="de-DE" dirty="0" err="1"/>
              <a:t>positions</a:t>
            </a:r>
            <a:r>
              <a:rPr lang="de-DE" dirty="0"/>
              <a:t> per mini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</a:p>
          <a:p>
            <a:pPr lvl="2"/>
            <a:r>
              <a:rPr lang="en-US" dirty="0"/>
              <a:t>Required for unbiased appearance comparison</a:t>
            </a:r>
          </a:p>
          <a:p>
            <a:pPr lvl="2"/>
            <a:r>
              <a:rPr lang="en-US" dirty="0"/>
              <a:t>Currently only three fixed configurations</a:t>
            </a:r>
          </a:p>
          <a:p>
            <a:pPr lvl="1"/>
            <a:r>
              <a:rPr lang="de-DE" dirty="0"/>
              <a:t>Multiple Lights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2"/>
            <a:endParaRPr lang="de-DE" dirty="0"/>
          </a:p>
          <a:p>
            <a:pPr marL="457200" lvl="1" indent="0">
              <a:buNone/>
            </a:pPr>
            <a:endParaRPr lang="en-US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2FB9B-C8CE-4123-86E6-8B75FE62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5DFA5-E064-4DA0-ACC5-94FB5A7D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5CDDD-1DCC-4828-8675-541C4155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675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548</Words>
  <Application>Microsoft Office PowerPoint</Application>
  <PresentationFormat>Breitbild</PresentationFormat>
  <Paragraphs>155</Paragraphs>
  <Slides>14</Slides>
  <Notes>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Intermediate Presentation</vt:lpstr>
      <vt:lpstr>Recap – Topic</vt:lpstr>
      <vt:lpstr>Recap – Schedule</vt:lpstr>
      <vt:lpstr>Data</vt:lpstr>
      <vt:lpstr>Models</vt:lpstr>
      <vt:lpstr>Loss</vt:lpstr>
      <vt:lpstr>Loss – From L1 to Mixed Loss</vt:lpstr>
      <vt:lpstr>Loss – Renderer</vt:lpstr>
      <vt:lpstr>Loss – Scenes</vt:lpstr>
      <vt:lpstr>Loss – Results</vt:lpstr>
      <vt:lpstr>Loss – Replacing the Simple Renderer</vt:lpstr>
      <vt:lpstr>Loss – Replacing the Simple Renderer</vt:lpstr>
      <vt:lpstr>PowerPoint-Präsentation</vt:lpstr>
      <vt:lpstr>Schedule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Intermediate</dc:title>
  <dc:creator>Markus Worchel</dc:creator>
  <cp:lastModifiedBy>Markus Worchel</cp:lastModifiedBy>
  <cp:revision>769</cp:revision>
  <dcterms:created xsi:type="dcterms:W3CDTF">2016-02-12T16:33:03Z</dcterms:created>
  <dcterms:modified xsi:type="dcterms:W3CDTF">2019-12-11T16:59:30Z</dcterms:modified>
</cp:coreProperties>
</file>